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s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we, Christine" initials="CC" lastIdx="3" clrIdx="0">
    <p:extLst>
      <p:ext uri="{19B8F6BF-5375-455C-9EA6-DF929625EA0E}">
        <p15:presenceInfo xmlns:p15="http://schemas.microsoft.com/office/powerpoint/2012/main" userId="S::christine.crowe@newcastle.gov.uk::da601021-e9dc-4d4c-a329-0e0db40432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5665E-FBE2-44B3-9663-F7387E4D31BF}" v="90" dt="2024-08-28T11:58:57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5T14:49:00.220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8B2E-DF6B-48CE-838C-3AA7059BBCF7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9" y="4751389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BDD8F-480D-408D-9699-F1E04B15D8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DD8F-480D-408D-9699-F1E04B15D86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41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DD8F-480D-408D-9699-F1E04B15D86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38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0BC-9DA7-41EC-98AB-E7C845BED07E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52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A9D0-4D36-468D-ABF5-888664FE1A5F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9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D095-8A1D-45E4-941A-85C704EF3453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0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72B5-4D5F-4506-A429-085ED868C277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2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D46-ACCD-4040-B45B-348F5A6A512A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802E-4555-48A3-94E4-557220E097E2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07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1F7-B3DA-482C-A814-E901BF41EBE3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75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3783-31B3-47CF-9961-63FD788788D7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61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CCB4-0A3C-448B-BF6A-31D75B1DCD34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59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9CF6-EEF6-42E0-BF13-EDA82F27F70C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7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EE9A-EE7B-4FD1-A54A-39988F938B39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1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D909-BDCB-4A66-8289-51818E986DEC}" type="datetime1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photographs are for illustrative purposes only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5387-305B-489E-A7D1-191AD9A5A3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emf"/><Relationship Id="rId7" Type="http://schemas.openxmlformats.org/officeDocument/2006/relationships/image" Target="../media/image9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ms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29956" y="1507369"/>
            <a:ext cx="2133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Sizzling Chicken Sausage</a:t>
            </a:r>
          </a:p>
        </p:txBody>
      </p:sp>
      <p:pic>
        <p:nvPicPr>
          <p:cNvPr id="12" name="Picture 1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98" y="1620466"/>
            <a:ext cx="2520000" cy="1440000"/>
          </a:xfrm>
          <a:prstGeom prst="rect">
            <a:avLst/>
          </a:prstGeom>
          <a:ln w="63500">
            <a:solidFill>
              <a:srgbClr val="FF0000"/>
            </a:solidFill>
            <a:miter lim="800000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Primary School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98" y="3823463"/>
            <a:ext cx="2520000" cy="1440000"/>
          </a:xfrm>
          <a:prstGeom prst="rect">
            <a:avLst/>
          </a:prstGeom>
          <a:ln w="63500" cap="sq">
            <a:solidFill>
              <a:srgbClr val="00B050"/>
            </a:solidFill>
            <a:miter lim="800000"/>
          </a:ln>
        </p:spPr>
      </p:pic>
      <p:sp>
        <p:nvSpPr>
          <p:cNvPr id="3" name="Rectangle 2"/>
          <p:cNvSpPr/>
          <p:nvPr/>
        </p:nvSpPr>
        <p:spPr>
          <a:xfrm>
            <a:off x="3929956" y="3711911"/>
            <a:ext cx="2091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Sizzling Quorn Sausage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259252"/>
            <a:ext cx="4114800" cy="462223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082351" y="2435841"/>
            <a:ext cx="4295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59629" y="4485056"/>
            <a:ext cx="4670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50358" y="150736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82351" y="4142792"/>
            <a:ext cx="1974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6" y="1661131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9" name="Rectangle 8"/>
          <p:cNvSpPr/>
          <p:nvPr/>
        </p:nvSpPr>
        <p:spPr>
          <a:xfrm>
            <a:off x="8901404" y="1507369"/>
            <a:ext cx="3323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Jacket Potato  Choice of Cheese or Baked Beans 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13DC3-C43A-44EF-9448-7B393FB8BA96}"/>
              </a:ext>
            </a:extLst>
          </p:cNvPr>
          <p:cNvSpPr/>
          <p:nvPr/>
        </p:nvSpPr>
        <p:spPr>
          <a:xfrm>
            <a:off x="2192694" y="4509070"/>
            <a:ext cx="1333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BE4E1-CC56-4A04-B9D6-6A3261FC5887}"/>
              </a:ext>
            </a:extLst>
          </p:cNvPr>
          <p:cNvSpPr/>
          <p:nvPr/>
        </p:nvSpPr>
        <p:spPr>
          <a:xfrm flipH="1">
            <a:off x="8115425" y="2642560"/>
            <a:ext cx="1302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185B7A-B396-8285-E039-9585FC622DDE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896" y="3796204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AA4629-626F-E4DF-B477-D9AED8DD203B}"/>
              </a:ext>
            </a:extLst>
          </p:cNvPr>
          <p:cNvSpPr txBox="1"/>
          <p:nvPr/>
        </p:nvSpPr>
        <p:spPr>
          <a:xfrm>
            <a:off x="8991126" y="3762551"/>
            <a:ext cx="2532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</p:spTree>
    <p:extLst>
      <p:ext uri="{BB962C8B-B14F-4D97-AF65-F5344CB8AC3E}">
        <p14:creationId xmlns:p14="http://schemas.microsoft.com/office/powerpoint/2010/main" val="261941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75908" y="2245977"/>
            <a:ext cx="204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Breaded Fish Star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75907" y="3894696"/>
            <a:ext cx="15670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Crispy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Quorn Fingers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8600" y="3917430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57168"/>
            <a:ext cx="4114800" cy="664308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323071" y="2660079"/>
            <a:ext cx="3997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23072" y="4423615"/>
            <a:ext cx="61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25713" y="4200001"/>
            <a:ext cx="270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flipH="1">
            <a:off x="8273978" y="2623056"/>
            <a:ext cx="83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1459" y="1927073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7" y="1913754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1" name="Rectangle 10"/>
          <p:cNvSpPr/>
          <p:nvPr/>
        </p:nvSpPr>
        <p:spPr>
          <a:xfrm>
            <a:off x="9171992" y="1414597"/>
            <a:ext cx="3020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  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9EBA42-CC52-46CE-9409-C1894CFA12D9}"/>
              </a:ext>
            </a:extLst>
          </p:cNvPr>
          <p:cNvSpPr/>
          <p:nvPr/>
        </p:nvSpPr>
        <p:spPr>
          <a:xfrm>
            <a:off x="3063486" y="3443191"/>
            <a:ext cx="1697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  <a:p>
            <a:r>
              <a:rPr lang="en-GB" sz="2800" b="1" dirty="0">
                <a:latin typeface="Imprint MT Shadow" panose="04020605060303030202" pitchFamily="8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27AB2-26B2-4B13-8539-2597F38D4D29}"/>
              </a:ext>
            </a:extLst>
          </p:cNvPr>
          <p:cNvSpPr/>
          <p:nvPr/>
        </p:nvSpPr>
        <p:spPr>
          <a:xfrm>
            <a:off x="2024743" y="4472603"/>
            <a:ext cx="1104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17087-7ADE-8D83-EE2E-962500AE0E41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054" y="3883582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2E925A-0DC9-CF61-9CE5-0DE6A8F9203D}"/>
              </a:ext>
            </a:extLst>
          </p:cNvPr>
          <p:cNvSpPr txBox="1"/>
          <p:nvPr/>
        </p:nvSpPr>
        <p:spPr>
          <a:xfrm>
            <a:off x="9171992" y="3972120"/>
            <a:ext cx="2138433" cy="946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</p:spTree>
    <p:extLst>
      <p:ext uri="{BB962C8B-B14F-4D97-AF65-F5344CB8AC3E}">
        <p14:creationId xmlns:p14="http://schemas.microsoft.com/office/powerpoint/2010/main" val="9676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28720" y="1679510"/>
            <a:ext cx="2001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Rich Pasta Pomodoro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8720" y="3579098"/>
            <a:ext cx="2001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Cauliflower Loaded Yorkshire Pudding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2" y="-1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5324" y="1802352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3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855516"/>
            <a:ext cx="4114800" cy="865959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2631234" y="2444638"/>
            <a:ext cx="3762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957074" y="1582863"/>
            <a:ext cx="3221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  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81444" y="443816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587" y="3841548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2" name="Rectangle 1"/>
          <p:cNvSpPr/>
          <p:nvPr/>
        </p:nvSpPr>
        <p:spPr>
          <a:xfrm>
            <a:off x="9047054" y="4054281"/>
            <a:ext cx="26721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Sandwich Selection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13865DF-BCDF-4491-AEF9-F943019CBC5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269" y="3811334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1720E-1A2E-1978-DF8B-12E60DB99183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73" y="1802352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3111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73623" y="1660849"/>
            <a:ext cx="2211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Halal Seasoned Chicken Wrap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9624" y="3862061"/>
            <a:ext cx="2211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Oven Baked Tortilla Stack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94" y="3887085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212684"/>
            <a:ext cx="4114800" cy="508792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477022" y="440433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913984" y="2453562"/>
            <a:ext cx="1502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25494" y="156711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59C54CD9-573C-4088-A893-1A72A1DCC78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4570" y="1769511"/>
            <a:ext cx="2520000" cy="1440000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308C8B-B195-411D-877E-845C5BE7C725}"/>
              </a:ext>
            </a:extLst>
          </p:cNvPr>
          <p:cNvSpPr/>
          <p:nvPr/>
        </p:nvSpPr>
        <p:spPr>
          <a:xfrm>
            <a:off x="9181322" y="1525378"/>
            <a:ext cx="2997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C49CAEB-14D5-FF2E-96C7-B482BCC5DF1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4570" y="3813640"/>
            <a:ext cx="2520000" cy="1440000"/>
          </a:xfrm>
          <a:prstGeom prst="rect">
            <a:avLst/>
          </a:prstGeom>
          <a:noFill/>
          <a:ln w="6350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73A0CD-2FEC-7F7F-580D-4A6DE555659E}"/>
              </a:ext>
            </a:extLst>
          </p:cNvPr>
          <p:cNvSpPr txBox="1"/>
          <p:nvPr/>
        </p:nvSpPr>
        <p:spPr>
          <a:xfrm>
            <a:off x="9181322" y="4049486"/>
            <a:ext cx="235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89F78-2B4C-9FCC-B383-24A594E00F9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288856" y="1317312"/>
            <a:ext cx="1440000" cy="2520000"/>
          </a:xfrm>
          <a:prstGeom prst="rect">
            <a:avLst/>
          </a:prstGeom>
          <a:noFill/>
          <a:ln w="635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4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31315" y="1956980"/>
            <a:ext cx="1845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Hearty Quorn Meatballs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1315" y="3780514"/>
            <a:ext cx="1909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Herby Cheese Omelette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1027" y="1539546"/>
            <a:ext cx="33209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 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03" y="3780514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59" y="1822012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093940"/>
            <a:ext cx="4114800" cy="627535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530353" y="2050514"/>
            <a:ext cx="3796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56996" y="4753945"/>
            <a:ext cx="103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2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869" y="1865871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CEC78-3EE4-3FEB-C53B-CD36FCDBC6CA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780514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AB892A-B414-FAB5-8414-3ABC501357E5}"/>
              </a:ext>
            </a:extLst>
          </p:cNvPr>
          <p:cNvSpPr txBox="1"/>
          <p:nvPr/>
        </p:nvSpPr>
        <p:spPr>
          <a:xfrm>
            <a:off x="8886239" y="3895173"/>
            <a:ext cx="2947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</p:spTree>
    <p:extLst>
      <p:ext uri="{BB962C8B-B14F-4D97-AF65-F5344CB8AC3E}">
        <p14:creationId xmlns:p14="http://schemas.microsoft.com/office/powerpoint/2010/main" val="420280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24785" y="2111158"/>
            <a:ext cx="2313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Classic Halal Beef Quesadilla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237" y="4125776"/>
            <a:ext cx="2520000" cy="1440000"/>
          </a:xfrm>
          <a:prstGeom prst="rect">
            <a:avLst/>
          </a:prstGeom>
          <a:noFill/>
          <a:ln w="635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3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3484" y="764060"/>
            <a:ext cx="12192000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093940"/>
            <a:ext cx="4114800" cy="627535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845838" y="2517938"/>
            <a:ext cx="775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flipH="1">
            <a:off x="3209730" y="3515967"/>
            <a:ext cx="113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822724" y="4255952"/>
            <a:ext cx="193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461BF-EAFD-4AC5-9918-764714C2FDB9}"/>
              </a:ext>
            </a:extLst>
          </p:cNvPr>
          <p:cNvSpPr/>
          <p:nvPr/>
        </p:nvSpPr>
        <p:spPr>
          <a:xfrm>
            <a:off x="8830110" y="2497060"/>
            <a:ext cx="1818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203FDF36-2069-4B90-84FF-F0E91AEA8E5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3384" y="1973787"/>
            <a:ext cx="2520000" cy="1440000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35AC67-4417-4E09-97F0-2CF8E68F142A}"/>
              </a:ext>
            </a:extLst>
          </p:cNvPr>
          <p:cNvSpPr/>
          <p:nvPr/>
        </p:nvSpPr>
        <p:spPr>
          <a:xfrm flipH="1" flipV="1">
            <a:off x="1726161" y="3507778"/>
            <a:ext cx="223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3B17-4F87-0F67-CD96-D2C7D56D9FA2}"/>
              </a:ext>
            </a:extLst>
          </p:cNvPr>
          <p:cNvSpPr txBox="1"/>
          <p:nvPr/>
        </p:nvSpPr>
        <p:spPr>
          <a:xfrm>
            <a:off x="9016658" y="1761607"/>
            <a:ext cx="36020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Filled Jacket Potato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Baked Beans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 Tuna  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D4DEC97-6A9C-EEDD-0CC8-0C3E20ED437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4014" y="3974535"/>
            <a:ext cx="2520000" cy="1440000"/>
          </a:xfrm>
          <a:prstGeom prst="rect">
            <a:avLst/>
          </a:prstGeom>
          <a:noFill/>
          <a:ln w="6350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7582CE-C18F-B0F1-1B68-CB05D7C44173}"/>
              </a:ext>
            </a:extLst>
          </p:cNvPr>
          <p:cNvSpPr txBox="1"/>
          <p:nvPr/>
        </p:nvSpPr>
        <p:spPr>
          <a:xfrm>
            <a:off x="9153379" y="4033890"/>
            <a:ext cx="283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4B1E625-880A-0BAF-8AF8-B5EAF45F1C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558237" y="1387329"/>
            <a:ext cx="1440000" cy="252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6A5CDF-031E-C15D-205D-09DED56E14EE}"/>
              </a:ext>
            </a:extLst>
          </p:cNvPr>
          <p:cNvSpPr txBox="1"/>
          <p:nvPr/>
        </p:nvSpPr>
        <p:spPr>
          <a:xfrm>
            <a:off x="3754157" y="4125777"/>
            <a:ext cx="2142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Classic Cheese Quesadilla</a:t>
            </a:r>
          </a:p>
        </p:txBody>
      </p:sp>
    </p:spTree>
    <p:extLst>
      <p:ext uri="{BB962C8B-B14F-4D97-AF65-F5344CB8AC3E}">
        <p14:creationId xmlns:p14="http://schemas.microsoft.com/office/powerpoint/2010/main" val="6926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52530" y="1445281"/>
            <a:ext cx="1984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  <a:p>
            <a:r>
              <a:rPr lang="en-GB" sz="2800" b="1" dirty="0">
                <a:latin typeface="Imprint MT Shadow" panose="04020605060303030202" pitchFamily="82" charset="0"/>
              </a:rPr>
              <a:t>Golden Fish Finger Sandwich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3 -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3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2502" y="781921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>
                <a:solidFill>
                  <a:schemeClr val="tx1"/>
                </a:solidFill>
                <a:latin typeface="Arial Rounded MT Bold" panose="020F0704030504030204" pitchFamily="34" charset="0"/>
              </a:rPr>
              <a:t>Primary </a:t>
            </a:r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School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029376"/>
            <a:ext cx="4114800" cy="69210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416711" y="2702477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Blue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93858" y="2657553"/>
            <a:ext cx="55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31526" y="445458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6" name="Picture 2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0826" y="-268880993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8185723" y="4391913"/>
            <a:ext cx="91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flipH="1">
            <a:off x="2996575" y="3392122"/>
            <a:ext cx="2803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7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7295" y="1876172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Imprint MT Shadow" panose="04020605060303030202" pitchFamily="8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2530" y="3969984"/>
            <a:ext cx="1679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Crispy Rainbow Fingers</a:t>
            </a:r>
          </a:p>
        </p:txBody>
      </p:sp>
      <p:pic>
        <p:nvPicPr>
          <p:cNvPr id="29" name="Picture 2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0773" y="3787739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20" name="Rectangle 19"/>
          <p:cNvSpPr/>
          <p:nvPr/>
        </p:nvSpPr>
        <p:spPr>
          <a:xfrm>
            <a:off x="9195425" y="3787739"/>
            <a:ext cx="2884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Sandwich Selection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5750" y="2624649"/>
            <a:ext cx="75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 flipH="1" flipV="1">
            <a:off x="2365091" y="3240222"/>
            <a:ext cx="239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8393858" y="4800609"/>
            <a:ext cx="1172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240" name="Rectangle 10239"/>
          <p:cNvSpPr/>
          <p:nvPr/>
        </p:nvSpPr>
        <p:spPr>
          <a:xfrm>
            <a:off x="2269052" y="605379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241" name="Rectangle 10240"/>
          <p:cNvSpPr/>
          <p:nvPr/>
        </p:nvSpPr>
        <p:spPr>
          <a:xfrm>
            <a:off x="2118049" y="4360250"/>
            <a:ext cx="1424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5FCFF4-9FB8-5F61-D663-E311DC292F2D}"/>
              </a:ext>
            </a:extLst>
          </p:cNvPr>
          <p:cNvSpPr/>
          <p:nvPr/>
        </p:nvSpPr>
        <p:spPr>
          <a:xfrm>
            <a:off x="2768837" y="4644337"/>
            <a:ext cx="773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Green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C6F13-6BBC-F52C-A4DC-4EF03064C1CB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481" y="1821163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601D18-3299-C15E-37F6-E3432A9676E3}"/>
              </a:ext>
            </a:extLst>
          </p:cNvPr>
          <p:cNvSpPr txBox="1"/>
          <p:nvPr/>
        </p:nvSpPr>
        <p:spPr>
          <a:xfrm>
            <a:off x="9195425" y="1546922"/>
            <a:ext cx="2960589" cy="1882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Filled Jacket Potato Choice of Cheese Baked Beans or Tuna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6136AB8-6334-D26D-141B-732ADAA9C2D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0403" y="3969984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8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18484" y="1807190"/>
            <a:ext cx="1826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Cheese &amp; Tomato Pizza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06678" y="3983623"/>
            <a:ext cx="1896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Sandwich Selection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7120" y="3736417"/>
            <a:ext cx="2520000" cy="1440000"/>
          </a:xfrm>
          <a:prstGeom prst="rect">
            <a:avLst/>
          </a:prstGeom>
          <a:noFill/>
          <a:ln w="6350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Tuesd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Primary School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pic>
        <p:nvPicPr>
          <p:cNvPr id="16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699" y="1706602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19946"/>
            <a:ext cx="4114800" cy="50153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861571" y="4048484"/>
            <a:ext cx="616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338366" y="26351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27120" y="361429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52065" y="2560679"/>
            <a:ext cx="2444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911269" y="32294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969880" y="4496483"/>
            <a:ext cx="1677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06833-28EB-42F7-9766-6E7CDCCCB4C9}"/>
              </a:ext>
            </a:extLst>
          </p:cNvPr>
          <p:cNvSpPr/>
          <p:nvPr/>
        </p:nvSpPr>
        <p:spPr>
          <a:xfrm>
            <a:off x="2085123" y="424933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3A6473-6565-4949-B698-0BFAB47A40E1}"/>
              </a:ext>
            </a:extLst>
          </p:cNvPr>
          <p:cNvSpPr/>
          <p:nvPr/>
        </p:nvSpPr>
        <p:spPr>
          <a:xfrm>
            <a:off x="2239861" y="4249339"/>
            <a:ext cx="1170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1FE975-6552-9150-F25F-1F0D3EEED24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7120" y="1691634"/>
            <a:ext cx="2520000" cy="1440000"/>
          </a:xfrm>
          <a:prstGeom prst="rect">
            <a:avLst/>
          </a:prstGeom>
          <a:noFill/>
          <a:ln w="635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DE4E1D-B2E5-FBBB-5EDB-4F45A5180AB9}"/>
              </a:ext>
            </a:extLst>
          </p:cNvPr>
          <p:cNvSpPr txBox="1"/>
          <p:nvPr/>
        </p:nvSpPr>
        <p:spPr>
          <a:xfrm>
            <a:off x="8920065" y="1469682"/>
            <a:ext cx="32584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 Choice of Cheese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CE35C1-D4A7-97DD-D58F-ECB4CFA4742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247699" y="3223920"/>
            <a:ext cx="1440000" cy="2520000"/>
          </a:xfrm>
          <a:prstGeom prst="rect">
            <a:avLst/>
          </a:prstGeom>
          <a:noFill/>
          <a:ln w="635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9BF586-45F3-A715-B375-11195BD908EF}"/>
              </a:ext>
            </a:extLst>
          </p:cNvPr>
          <p:cNvSpPr txBox="1"/>
          <p:nvPr/>
        </p:nvSpPr>
        <p:spPr>
          <a:xfrm>
            <a:off x="3700114" y="3763920"/>
            <a:ext cx="1885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Oven Baked Quesadilla</a:t>
            </a:r>
          </a:p>
        </p:txBody>
      </p:sp>
    </p:spTree>
    <p:extLst>
      <p:ext uri="{BB962C8B-B14F-4D97-AF65-F5344CB8AC3E}">
        <p14:creationId xmlns:p14="http://schemas.microsoft.com/office/powerpoint/2010/main" val="280139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48268" y="1648449"/>
            <a:ext cx="20991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Seasoned Chicken Wrap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1 -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6001" y="3660840"/>
            <a:ext cx="25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Mexican Style Burrito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1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19" y="3628833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19946"/>
            <a:ext cx="4114800" cy="50153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491456" y="2705611"/>
            <a:ext cx="732020" cy="36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25655" y="443954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658376" y="142502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70" y="1730087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9" name="Rectangle 8"/>
          <p:cNvSpPr/>
          <p:nvPr/>
        </p:nvSpPr>
        <p:spPr>
          <a:xfrm>
            <a:off x="8935466" y="1457037"/>
            <a:ext cx="32430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 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4214BA-CEEB-41A1-91FF-57A9EE1BF6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" b="7009"/>
          <a:stretch/>
        </p:blipFill>
        <p:spPr>
          <a:xfrm>
            <a:off x="777019" y="3613089"/>
            <a:ext cx="2520000" cy="144448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8058DD-2890-47D4-82BB-A3AB672247BC}"/>
              </a:ext>
            </a:extLst>
          </p:cNvPr>
          <p:cNvSpPr/>
          <p:nvPr/>
        </p:nvSpPr>
        <p:spPr>
          <a:xfrm>
            <a:off x="905069" y="4094724"/>
            <a:ext cx="218011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018CF-C5BF-4B9C-80A5-59326841116F}"/>
              </a:ext>
            </a:extLst>
          </p:cNvPr>
          <p:cNvSpPr/>
          <p:nvPr/>
        </p:nvSpPr>
        <p:spPr>
          <a:xfrm>
            <a:off x="2016361" y="4715244"/>
            <a:ext cx="109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E3527E9C-35AE-430E-9295-D5F63F19F88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338258" y="1108450"/>
            <a:ext cx="1440000" cy="252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0AD883-50A1-40DC-A2B2-516749188301}"/>
              </a:ext>
            </a:extLst>
          </p:cNvPr>
          <p:cNvSpPr/>
          <p:nvPr/>
        </p:nvSpPr>
        <p:spPr>
          <a:xfrm>
            <a:off x="2659646" y="2481943"/>
            <a:ext cx="732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70A8A5-61D9-E2F6-FF6B-08A598C059B3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027" y="3596759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B8849F-D8C6-FEE3-C846-287AB88BB27B}"/>
              </a:ext>
            </a:extLst>
          </p:cNvPr>
          <p:cNvSpPr txBox="1"/>
          <p:nvPr/>
        </p:nvSpPr>
        <p:spPr>
          <a:xfrm>
            <a:off x="9151633" y="3660840"/>
            <a:ext cx="2915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</p:spTree>
    <p:extLst>
      <p:ext uri="{BB962C8B-B14F-4D97-AF65-F5344CB8AC3E}">
        <p14:creationId xmlns:p14="http://schemas.microsoft.com/office/powerpoint/2010/main" val="126827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82954" y="1599918"/>
            <a:ext cx="1474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Halal Cottage Pie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40838" y="3798277"/>
            <a:ext cx="2011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1 -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12571" y="3628793"/>
            <a:ext cx="2583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Crispy 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Quorn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Dippers</a:t>
            </a:r>
          </a:p>
        </p:txBody>
      </p:sp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118" y="3598906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5" name="Picture 2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47" y="1599918"/>
            <a:ext cx="2520000" cy="1440000"/>
          </a:xfrm>
          <a:prstGeom prst="rect">
            <a:avLst/>
          </a:prstGeom>
          <a:ln w="63500" cap="sq">
            <a:solidFill>
              <a:srgbClr val="FF0000"/>
            </a:solidFill>
            <a:miter lim="800000"/>
          </a:ln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640" y="3543343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Moorside Primary School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210016"/>
            <a:ext cx="4114800" cy="51146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611041" y="3610428"/>
            <a:ext cx="1459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446450" y="265344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46450" y="449668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6B2C19-74D0-4DA2-88EE-A1C97CEBBBFA}"/>
              </a:ext>
            </a:extLst>
          </p:cNvPr>
          <p:cNvSpPr/>
          <p:nvPr/>
        </p:nvSpPr>
        <p:spPr>
          <a:xfrm>
            <a:off x="3117248" y="36287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1023E3-55B0-44A4-89C8-42193AF32D4C}"/>
              </a:ext>
            </a:extLst>
          </p:cNvPr>
          <p:cNvSpPr/>
          <p:nvPr/>
        </p:nvSpPr>
        <p:spPr>
          <a:xfrm>
            <a:off x="2343710" y="44111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5A628F-2AD8-1C10-BBDE-D9ADC899DC97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318" y="1556008"/>
            <a:ext cx="2520000" cy="1472814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BE2B9-01B8-040E-BEE5-BD6B9BF9E4F3}"/>
              </a:ext>
            </a:extLst>
          </p:cNvPr>
          <p:cNvSpPr txBox="1"/>
          <p:nvPr/>
        </p:nvSpPr>
        <p:spPr>
          <a:xfrm>
            <a:off x="9440838" y="1275520"/>
            <a:ext cx="2784275" cy="2268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Choice of Cheese or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5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9161303" y="1414596"/>
            <a:ext cx="3017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Choice of Cheese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1 -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1 Friday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86658" y="3420796"/>
            <a:ext cx="575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409083" y="2678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40417" y="3423057"/>
            <a:ext cx="1127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5" name="Picture 2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10" y="1720043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89E8EA-7441-4820-A9B3-F315F5C5C831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312" y="3780131"/>
            <a:ext cx="2520000" cy="1440000"/>
          </a:xfrm>
          <a:prstGeom prst="rect">
            <a:avLst/>
          </a:prstGeom>
          <a:ln w="63500" cap="sq">
            <a:solidFill>
              <a:srgbClr val="00B050"/>
            </a:solidFill>
            <a:miter lim="8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A23BE-DE89-4E88-8D24-199CD549EE96}"/>
              </a:ext>
            </a:extLst>
          </p:cNvPr>
          <p:cNvSpPr/>
          <p:nvPr/>
        </p:nvSpPr>
        <p:spPr>
          <a:xfrm>
            <a:off x="4000538" y="3852240"/>
            <a:ext cx="25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Classic Mac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&amp; Cheese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51F47-81D4-47D4-80C5-66D802B584BC}"/>
              </a:ext>
            </a:extLst>
          </p:cNvPr>
          <p:cNvSpPr/>
          <p:nvPr/>
        </p:nvSpPr>
        <p:spPr>
          <a:xfrm>
            <a:off x="3064303" y="5099843"/>
            <a:ext cx="2086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 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2760A-0D8B-408D-B9DB-BA5C5D3D59AC}"/>
              </a:ext>
            </a:extLst>
          </p:cNvPr>
          <p:cNvSpPr/>
          <p:nvPr/>
        </p:nvSpPr>
        <p:spPr>
          <a:xfrm>
            <a:off x="4038600" y="1414597"/>
            <a:ext cx="2223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solidFill>
                <a:srgbClr val="000000"/>
              </a:solidFill>
              <a:latin typeface="Imprint MT Shadow" panose="04020605060303030202" pitchFamily="82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Oven Baked Salmon Fishcake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DE7445A-6F7C-4987-895F-B3BE3A9847F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1101" y="1785517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A309E5-C28B-4915-9A29-CDC876A10BB7}"/>
              </a:ext>
            </a:extLst>
          </p:cNvPr>
          <p:cNvSpPr/>
          <p:nvPr/>
        </p:nvSpPr>
        <p:spPr>
          <a:xfrm>
            <a:off x="2912011" y="2651898"/>
            <a:ext cx="717453" cy="37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2644E-46EF-8F17-9296-E4354EF578F2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1710" y="3793227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A4A193-7BF3-07D2-4A1D-2933F63BF8E2}"/>
              </a:ext>
            </a:extLst>
          </p:cNvPr>
          <p:cNvSpPr txBox="1"/>
          <p:nvPr/>
        </p:nvSpPr>
        <p:spPr>
          <a:xfrm>
            <a:off x="9255967" y="3981678"/>
            <a:ext cx="2404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</p:spTree>
    <p:extLst>
      <p:ext uri="{BB962C8B-B14F-4D97-AF65-F5344CB8AC3E}">
        <p14:creationId xmlns:p14="http://schemas.microsoft.com/office/powerpoint/2010/main" val="322843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90865" y="1621572"/>
            <a:ext cx="1726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Rich Pasta Napoli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8229" y="3751437"/>
            <a:ext cx="2108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Margherita Pizza Slice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21386" y="3537450"/>
            <a:ext cx="2749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572" y="3649568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Monday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19946"/>
            <a:ext cx="4114800" cy="50153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30" y="1658391"/>
            <a:ext cx="2520000" cy="1440001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5" name="Rectangle 4"/>
          <p:cNvSpPr/>
          <p:nvPr/>
        </p:nvSpPr>
        <p:spPr>
          <a:xfrm flipH="1">
            <a:off x="9045525" y="1413541"/>
            <a:ext cx="31329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Baked Beans 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8A4F7-5B08-4624-A86B-1D46CAAC7C9B}"/>
              </a:ext>
            </a:extLst>
          </p:cNvPr>
          <p:cNvSpPr/>
          <p:nvPr/>
        </p:nvSpPr>
        <p:spPr>
          <a:xfrm>
            <a:off x="2173584" y="2591626"/>
            <a:ext cx="6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BEA2BAB-BD14-4080-A81D-4E275988581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572" y="1621572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3501A4-7C7E-538B-1E44-2771E943069D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219" y="3665308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6DB1B-7252-4F65-584C-52B76E1919B4}"/>
              </a:ext>
            </a:extLst>
          </p:cNvPr>
          <p:cNvSpPr txBox="1"/>
          <p:nvPr/>
        </p:nvSpPr>
        <p:spPr>
          <a:xfrm>
            <a:off x="9045526" y="3891514"/>
            <a:ext cx="227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</p:spTree>
    <p:extLst>
      <p:ext uri="{BB962C8B-B14F-4D97-AF65-F5344CB8AC3E}">
        <p14:creationId xmlns:p14="http://schemas.microsoft.com/office/powerpoint/2010/main" val="94891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102217" y="1778466"/>
            <a:ext cx="16211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Halal All Day Breakfast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02216" y="3872599"/>
            <a:ext cx="1690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Quorn All Day Breakfast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6273" y="0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760980" y="1260902"/>
            <a:ext cx="1440000" cy="252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Tuesday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2 Tues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5978296"/>
            <a:ext cx="4114800" cy="743179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605576" y="61835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5" name="Picture 2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3175" y="3830699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3" name="Rectangle 2"/>
          <p:cNvSpPr/>
          <p:nvPr/>
        </p:nvSpPr>
        <p:spPr>
          <a:xfrm>
            <a:off x="9339943" y="3987380"/>
            <a:ext cx="2285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Sandwich Selection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26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760980" y="3332599"/>
            <a:ext cx="1440000" cy="252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88ADF7-B421-48B3-A18D-985B6709DE10}"/>
              </a:ext>
            </a:extLst>
          </p:cNvPr>
          <p:cNvSpPr/>
          <p:nvPr/>
        </p:nvSpPr>
        <p:spPr>
          <a:xfrm>
            <a:off x="3109053" y="3636930"/>
            <a:ext cx="177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7EBEB-D22E-45ED-A929-9CB59807E98C}"/>
              </a:ext>
            </a:extLst>
          </p:cNvPr>
          <p:cNvSpPr/>
          <p:nvPr/>
        </p:nvSpPr>
        <p:spPr>
          <a:xfrm>
            <a:off x="2127380" y="4661733"/>
            <a:ext cx="88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D25CB-61CE-2F98-1317-5CB14671E385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673" y="1744471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A0F05D-2C0F-ADFB-8C36-CCF4E1DA7735}"/>
              </a:ext>
            </a:extLst>
          </p:cNvPr>
          <p:cNvSpPr txBox="1"/>
          <p:nvPr/>
        </p:nvSpPr>
        <p:spPr>
          <a:xfrm>
            <a:off x="9256543" y="1399337"/>
            <a:ext cx="29354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Filled Jacket Potato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Choice of Cheese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Baked Beans 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or Tuna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6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009621" y="1595057"/>
            <a:ext cx="31823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Filled Jacket Potato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Choice of Cheese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Baked Beans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or Tuna</a:t>
            </a:r>
          </a:p>
          <a:p>
            <a:r>
              <a:rPr lang="en-GB" sz="2800" b="1" i="0" u="none" strike="noStrike" baseline="0" dirty="0">
                <a:latin typeface="Imprint MT Shadow" panose="04020605060303030202" pitchFamily="82" charset="0"/>
              </a:rPr>
              <a:t>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Wednesday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748" y="1741226"/>
            <a:ext cx="2520000" cy="1440000"/>
          </a:xfrm>
          <a:prstGeom prst="rect">
            <a:avLst/>
          </a:prstGeom>
          <a:ln w="63500" cap="sq">
            <a:solidFill>
              <a:srgbClr val="FF0000"/>
            </a:solidFill>
            <a:miter lim="800000"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2 Wednesd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8" y="6665759"/>
            <a:ext cx="12178512" cy="1922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059082"/>
            <a:ext cx="4114800" cy="662394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393092" y="5058411"/>
            <a:ext cx="2693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15413" y="5803117"/>
            <a:ext cx="1063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92175" y="2477845"/>
            <a:ext cx="1212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90063" y="1553285"/>
            <a:ext cx="27418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Halal Roast Chicken with Yorkshire Pudding </a:t>
            </a:r>
            <a:endParaRPr lang="en-GB" sz="2800" dirty="0">
              <a:latin typeface="Imprint MT Shadow" panose="040206050603030302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5542" y="4348352"/>
            <a:ext cx="1452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9" name="Picture 2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21" y="3799405"/>
            <a:ext cx="2520000" cy="1440000"/>
          </a:xfrm>
          <a:prstGeom prst="rect">
            <a:avLst/>
          </a:prstGeom>
          <a:ln w="63500" cap="sq">
            <a:solidFill>
              <a:srgbClr val="00B050"/>
            </a:solidFill>
            <a:miter lim="800000"/>
          </a:ln>
        </p:spPr>
      </p:pic>
      <p:sp>
        <p:nvSpPr>
          <p:cNvPr id="12" name="Rectangle 11"/>
          <p:cNvSpPr/>
          <p:nvPr/>
        </p:nvSpPr>
        <p:spPr>
          <a:xfrm>
            <a:off x="2351127" y="4348352"/>
            <a:ext cx="103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EDA647D-F172-4840-A4BA-188E0DDA4042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193" y="1808825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47AB39-6AB7-45CA-ACB6-3E91E12582AF}"/>
              </a:ext>
            </a:extLst>
          </p:cNvPr>
          <p:cNvSpPr/>
          <p:nvPr/>
        </p:nvSpPr>
        <p:spPr>
          <a:xfrm>
            <a:off x="7714375" y="2872965"/>
            <a:ext cx="1295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4545F-3574-6380-C844-424114477CDA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6226" y="3799405"/>
            <a:ext cx="2520000" cy="1440000"/>
          </a:xfrm>
          <a:prstGeom prst="rect">
            <a:avLst/>
          </a:prstGeom>
          <a:ln w="63500" cap="sq">
            <a:solidFill>
              <a:srgbClr val="0070C0"/>
            </a:solidFill>
            <a:miter lim="8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EFCDD2-CF0B-945F-B72D-74E9CD857D21}"/>
              </a:ext>
            </a:extLst>
          </p:cNvPr>
          <p:cNvSpPr txBox="1"/>
          <p:nvPr/>
        </p:nvSpPr>
        <p:spPr>
          <a:xfrm>
            <a:off x="9097347" y="3906582"/>
            <a:ext cx="2002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Sandwich Selection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E04A-8926-0ED9-75B7-FFAD188988A0}"/>
              </a:ext>
            </a:extLst>
          </p:cNvPr>
          <p:cNvSpPr txBox="1"/>
          <p:nvPr/>
        </p:nvSpPr>
        <p:spPr>
          <a:xfrm>
            <a:off x="3360692" y="3709895"/>
            <a:ext cx="2265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Quorn Sausage with Yorkshire Pudding</a:t>
            </a:r>
          </a:p>
        </p:txBody>
      </p:sp>
    </p:spTree>
    <p:extLst>
      <p:ext uri="{BB962C8B-B14F-4D97-AF65-F5344CB8AC3E}">
        <p14:creationId xmlns:p14="http://schemas.microsoft.com/office/powerpoint/2010/main" val="66295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38601" y="2269086"/>
            <a:ext cx="1890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Halal Beef Bolognese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71992" y="4196889"/>
            <a:ext cx="3417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Sandwich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Selection</a:t>
            </a:r>
            <a:endParaRPr lang="en-GB" sz="2800" b="1" dirty="0"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765" y="0"/>
            <a:ext cx="508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2 -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1535" y="3969267"/>
            <a:ext cx="242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Oven Baked Cheese Roll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85602" y="2768243"/>
            <a:ext cx="2971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</a:p>
          <a:p>
            <a:r>
              <a:rPr lang="en-GB" sz="2800" b="1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endParaRPr lang="en-GB" sz="2800" b="1" dirty="0">
              <a:latin typeface="Imprint MT Shadow" panose="04020605060303030202" pitchFamily="82" charset="0"/>
            </a:endParaRPr>
          </a:p>
        </p:txBody>
      </p:sp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506" y="3969267"/>
            <a:ext cx="2520000" cy="1440000"/>
          </a:xfrm>
          <a:prstGeom prst="rect">
            <a:avLst/>
          </a:prstGeom>
          <a:noFill/>
          <a:ln w="635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7739" y="125826"/>
            <a:ext cx="473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4"/>
            <a:ext cx="12192000" cy="7790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30527" y="-12195"/>
            <a:ext cx="5167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0" i="0" u="none" strike="noStrike" baseline="0" dirty="0">
              <a:solidFill>
                <a:srgbClr val="000000"/>
              </a:solidFill>
              <a:latin typeface="appleberry"/>
            </a:endParaRPr>
          </a:p>
          <a:p>
            <a:pPr algn="r"/>
            <a:r>
              <a:rPr lang="en-GB" sz="1050" b="1" i="0" u="none" strike="noStrike" baseline="0" dirty="0">
                <a:solidFill>
                  <a:srgbClr val="000000"/>
                </a:solidFill>
                <a:latin typeface="Imprint MT Shadow" panose="04020605060303030202" pitchFamily="82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Imprint MT Shadow" panose="04020605060303030202" pitchFamily="82" charset="0"/>
              </a:rPr>
              <a:t>Wee</a:t>
            </a:r>
            <a:r>
              <a:rPr lang="en-GB" sz="4000" b="1" i="0" u="none" strike="noStrike" baseline="0" dirty="0">
                <a:solidFill>
                  <a:schemeClr val="bg1"/>
                </a:solidFill>
                <a:latin typeface="Imprint MT Shadow" panose="04020605060303030202" pitchFamily="82" charset="0"/>
              </a:rPr>
              <a:t>k 2 Thursday</a:t>
            </a:r>
            <a:endParaRPr lang="en-GB" sz="40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64060"/>
            <a:ext cx="12178515" cy="5114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Primary School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676663"/>
            <a:ext cx="12178512" cy="19224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006866"/>
            <a:ext cx="4114800" cy="714610"/>
          </a:xfrm>
        </p:spPr>
        <p:txBody>
          <a:bodyPr/>
          <a:lstStyle/>
          <a:p>
            <a:r>
              <a:rPr lang="en-US" b="1" dirty="0"/>
              <a:t>photographs are for illustrative purposes only and menu items may vary or change and are subject to availability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370506" y="2574536"/>
            <a:ext cx="799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Red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776313" y="4315451"/>
            <a:ext cx="88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11357" y="2625314"/>
            <a:ext cx="96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 </a:t>
            </a:r>
            <a:endParaRPr lang="en-GB" dirty="0"/>
          </a:p>
        </p:txBody>
      </p:sp>
      <p:pic>
        <p:nvPicPr>
          <p:cNvPr id="22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506" y="1996596"/>
            <a:ext cx="2520000" cy="1440000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9704" y="2768243"/>
            <a:ext cx="687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53401" y="4760732"/>
            <a:ext cx="942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E593B-63AF-719A-2A54-61A44767C22D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9569" y="1969583"/>
            <a:ext cx="2520000" cy="1440000"/>
          </a:xfrm>
          <a:prstGeom prst="rect">
            <a:avLst/>
          </a:prstGeom>
          <a:ln w="63500" cap="sq">
            <a:solidFill>
              <a:srgbClr val="FFC000"/>
            </a:solidFill>
            <a:miter lim="8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ACEE31-90F5-921A-32AD-8330CB36EEAF}"/>
              </a:ext>
            </a:extLst>
          </p:cNvPr>
          <p:cNvSpPr txBox="1"/>
          <p:nvPr/>
        </p:nvSpPr>
        <p:spPr>
          <a:xfrm>
            <a:off x="9242270" y="1540423"/>
            <a:ext cx="29362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Imprint MT Shadow" panose="04020605060303030202" pitchFamily="82" charset="0"/>
              </a:rPr>
              <a:t>Filled Jacket Potato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Choice of Cheese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Baked Beans</a:t>
            </a:r>
          </a:p>
          <a:p>
            <a:r>
              <a:rPr lang="en-GB" sz="2800" b="1" dirty="0">
                <a:latin typeface="Imprint MT Shadow" panose="04020605060303030202" pitchFamily="82" charset="0"/>
              </a:rPr>
              <a:t>or Tuna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2BB1D43-89DB-296A-F5E1-80AE52307D7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9385" y="3964783"/>
            <a:ext cx="2520000" cy="1440000"/>
          </a:xfrm>
          <a:prstGeom prst="rect">
            <a:avLst/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6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849</Words>
  <Application>Microsoft Office PowerPoint</Application>
  <PresentationFormat>Widescreen</PresentationFormat>
  <Paragraphs>297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appleberry</vt:lpstr>
      <vt:lpstr>Arial</vt:lpstr>
      <vt:lpstr>Arial Rounded MT Bold</vt:lpstr>
      <vt:lpstr>Calibri</vt:lpstr>
      <vt:lpstr>Calibri Light</vt:lpstr>
      <vt:lpstr>Imprint MT Shadow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Lanceley, Sarah</dc:creator>
  <cp:lastModifiedBy>Battista, Michela</cp:lastModifiedBy>
  <cp:revision>400</cp:revision>
  <cp:lastPrinted>2019-06-25T07:56:50Z</cp:lastPrinted>
  <dcterms:created xsi:type="dcterms:W3CDTF">2016-06-16T11:13:13Z</dcterms:created>
  <dcterms:modified xsi:type="dcterms:W3CDTF">2025-02-03T09:12:16Z</dcterms:modified>
</cp:coreProperties>
</file>